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ae53142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ae53142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d7accc2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d7accc2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3ae53142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ae53142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Tropical: Overall species richness differs across canopy layers, highest in middle layers(5)</a:t>
            </a:r>
            <a:endParaRPr/>
          </a:p>
          <a:p>
            <a:pPr indent="0" lvl="0" marL="0" rtl="0" algn="l">
              <a:spcBef>
                <a:spcPts val="0"/>
              </a:spcBef>
              <a:spcAft>
                <a:spcPts val="0"/>
              </a:spcAft>
              <a:buNone/>
            </a:pPr>
            <a:r>
              <a:rPr lang="en"/>
              <a:t>EcM community is overall lower in species richness and the richness remains constant/ evenly distributed across the canopy layers. However, unlike EcM community AM trees appear to have highest richness in the canopies in between layers suggesting maximum richness in the in between layers and AM drives the overall trend mostly. </a:t>
            </a:r>
            <a:endParaRPr/>
          </a:p>
          <a:p>
            <a:pPr indent="0" lvl="0" marL="0" rtl="0" algn="l">
              <a:spcBef>
                <a:spcPts val="0"/>
              </a:spcBef>
              <a:spcAft>
                <a:spcPts val="0"/>
              </a:spcAft>
              <a:buNone/>
            </a:pPr>
            <a:r>
              <a:rPr lang="en"/>
              <a:t>Temperate: Overall species richness decreases from 1-&gt;4, species richness of EcM is greatest in canopy layer 1, which supports that EcM is more dominant and well adapted to get advantage of light.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ae53142d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ae53142d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Richness and Simpson’s diversity: similar trend</a:t>
            </a:r>
            <a:endParaRPr/>
          </a:p>
          <a:p>
            <a:pPr indent="0" lvl="0" marL="0" rtl="0" algn="l">
              <a:spcBef>
                <a:spcPts val="0"/>
              </a:spcBef>
              <a:spcAft>
                <a:spcPts val="0"/>
              </a:spcAft>
              <a:buNone/>
            </a:pPr>
            <a:r>
              <a:rPr lang="en"/>
              <a:t>Differencd: in tropical forest, Top canopy layer has lowest diversity compared to other canopy layers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d7accc2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d7accc2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Tropical: Difference in shannon diversity across canopy layers, but same in AM vs. EcM</a:t>
            </a:r>
            <a:endParaRPr/>
          </a:p>
          <a:p>
            <a:pPr indent="0" lvl="0" marL="0" rtl="0" algn="l">
              <a:spcBef>
                <a:spcPts val="0"/>
              </a:spcBef>
              <a:spcAft>
                <a:spcPts val="0"/>
              </a:spcAft>
              <a:buNone/>
            </a:pPr>
            <a:r>
              <a:rPr lang="en"/>
              <a:t>Temperate: no difference</a:t>
            </a:r>
            <a:endParaRPr/>
          </a:p>
          <a:p>
            <a:pPr indent="0" lvl="0" marL="0" rtl="0" algn="l">
              <a:spcBef>
                <a:spcPts val="0"/>
              </a:spcBef>
              <a:spcAft>
                <a:spcPts val="0"/>
              </a:spcAft>
              <a:buNone/>
            </a:pPr>
            <a:r>
              <a:rPr lang="en"/>
              <a:t>Simpson accounts more on dominant species, while shannon on rare species -&gt; This could lead to unmatched(?) results of Shannon and Simpson.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d7accc2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d7accc2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 sz="1400">
                <a:solidFill>
                  <a:srgbClr val="595959"/>
                </a:solidFill>
              </a:rPr>
              <a:t>However, this appears to be be driven my diversity in dominant EcM trees primarily since the diversity of dominant AM trees appears to be decreasing from High to low light environments.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29fe497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29fe497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 most frequent species in different canopy layers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2ad096f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2ad096f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32ad096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32ad096f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2ad096f8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2ad096f8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32ad096f8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32ad096f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2ad096f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2ad096f8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29fe497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29fe497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ae53142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ae5314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Lambir</a:t>
            </a:r>
            <a:endParaRPr/>
          </a:p>
          <a:p>
            <a:pPr indent="0" lvl="0" marL="0" rtl="0" algn="l">
              <a:spcBef>
                <a:spcPts val="0"/>
              </a:spcBef>
              <a:spcAft>
                <a:spcPts val="0"/>
              </a:spcAft>
              <a:buNone/>
            </a:pPr>
            <a:r>
              <a:rPr lang="en"/>
              <a:t>The Lambir Hills Forest Dynamics Plot was initiated in 1991 in Lambir Hills National Park, Sarawak (Malaysian Borneo) by the Sarawak Forest Department, ForestGEO/Harvard University, and Plant Ecology Laboratory of Osaka City University, Japan.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Lilly Dickey Woods</a:t>
            </a:r>
            <a:endParaRPr/>
          </a:p>
          <a:p>
            <a:pPr indent="0" lvl="0" marL="0" rtl="0" algn="l">
              <a:spcBef>
                <a:spcPts val="0"/>
              </a:spcBef>
              <a:spcAft>
                <a:spcPts val="0"/>
              </a:spcAft>
              <a:buNone/>
            </a:pPr>
            <a:r>
              <a:rPr lang="en"/>
              <a:t>The Indiana University Forest Dynamics Plot is located at the IU's Lilly Dickey Woods in Nashville, Indiana. It lies at the northern edge of the unglaciated portion of Indiana and near the center of the Eastern Broadleaf Forest Province.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32ad096f8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32ad096f8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 Lowest, fill the 30*30m grid</a:t>
            </a:r>
            <a:endParaRPr/>
          </a:p>
          <a:p>
            <a:pPr indent="0" lvl="0" marL="0" rtl="0" algn="l">
              <a:spcBef>
                <a:spcPts val="0"/>
              </a:spcBef>
              <a:spcAft>
                <a:spcPts val="0"/>
              </a:spcAft>
              <a:buNone/>
            </a:pPr>
            <a:r>
              <a:rPr lang="en"/>
              <a:t>Sum of tree crown area &gt; 30*30m → The next tree is assigned to canopy layer 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1.png"/><Relationship Id="rId6" Type="http://schemas.openxmlformats.org/officeDocument/2006/relationships/image" Target="../media/image19.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Role of tree canopy light environment </a:t>
            </a:r>
            <a:endParaRPr sz="3180"/>
          </a:p>
          <a:p>
            <a:pPr indent="0" lvl="0" marL="0" rtl="0" algn="ctr">
              <a:spcBef>
                <a:spcPts val="0"/>
              </a:spcBef>
              <a:spcAft>
                <a:spcPts val="0"/>
              </a:spcAft>
              <a:buSzPts val="990"/>
              <a:buNone/>
            </a:pPr>
            <a:r>
              <a:rPr lang="en" sz="3180"/>
              <a:t>in structuring plant communities</a:t>
            </a:r>
            <a:endParaRPr sz="31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Ashish and Jaeyoung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Quantifying canopy light environment</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Final data structure (n = 6773)</a:t>
            </a:r>
            <a:endParaRPr/>
          </a:p>
          <a:p>
            <a:pPr indent="0" lvl="0" marL="0" rtl="0" algn="l">
              <a:spcBef>
                <a:spcPts val="120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408750" y="1528775"/>
            <a:ext cx="8520600" cy="791544"/>
          </a:xfrm>
          <a:prstGeom prst="rect">
            <a:avLst/>
          </a:prstGeom>
          <a:noFill/>
          <a:ln>
            <a:noFill/>
          </a:ln>
        </p:spPr>
      </p:pic>
      <p:pic>
        <p:nvPicPr>
          <p:cNvPr id="124" name="Google Shape;124;p22"/>
          <p:cNvPicPr preferRelativeResize="0"/>
          <p:nvPr/>
        </p:nvPicPr>
        <p:blipFill rotWithShape="1">
          <a:blip r:embed="rId4">
            <a:alphaModFix/>
          </a:blip>
          <a:srcRect b="13882" l="0" r="0" t="0"/>
          <a:stretch/>
        </p:blipFill>
        <p:spPr>
          <a:xfrm>
            <a:off x="408750" y="3136050"/>
            <a:ext cx="6451718" cy="791550"/>
          </a:xfrm>
          <a:prstGeom prst="rect">
            <a:avLst/>
          </a:prstGeom>
          <a:noFill/>
          <a:ln>
            <a:noFill/>
          </a:ln>
        </p:spPr>
      </p:pic>
      <p:sp>
        <p:nvSpPr>
          <p:cNvPr id="125" name="Google Shape;125;p22"/>
          <p:cNvSpPr/>
          <p:nvPr/>
        </p:nvSpPr>
        <p:spPr>
          <a:xfrm>
            <a:off x="8498550" y="1528850"/>
            <a:ext cx="430800" cy="7914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26" name="Google Shape;126;p22"/>
          <p:cNvSpPr txBox="1"/>
          <p:nvPr/>
        </p:nvSpPr>
        <p:spPr>
          <a:xfrm>
            <a:off x="6663900" y="1067075"/>
            <a:ext cx="2168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1800"/>
              </a:spcAft>
              <a:buNone/>
            </a:pPr>
            <a:r>
              <a:t/>
            </a:r>
            <a:endParaRPr sz="1800">
              <a:solidFill>
                <a:schemeClr val="dk1"/>
              </a:solidFill>
            </a:endParaRPr>
          </a:p>
        </p:txBody>
      </p:sp>
      <p:sp>
        <p:nvSpPr>
          <p:cNvPr id="127" name="Google Shape;127;p22"/>
          <p:cNvSpPr txBox="1"/>
          <p:nvPr/>
        </p:nvSpPr>
        <p:spPr>
          <a:xfrm>
            <a:off x="7181300" y="515825"/>
            <a:ext cx="202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2"/>
                </a:solidFill>
              </a:rPr>
              <a:t>(Rüger et al., 2020)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Diversity analysis</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Alpha</a:t>
            </a:r>
            <a:r>
              <a:rPr lang="en"/>
              <a:t> </a:t>
            </a:r>
            <a:r>
              <a:rPr lang="en"/>
              <a:t>diversity</a:t>
            </a:r>
            <a:r>
              <a:rPr lang="en"/>
              <a:t> calculated through Richness, Simpson’s diversity (1-D), Shannon diversity </a:t>
            </a:r>
            <a:endParaRPr/>
          </a:p>
          <a:p>
            <a:pPr indent="-342900" lvl="0" marL="457200" rtl="0" algn="l">
              <a:spcBef>
                <a:spcPts val="0"/>
              </a:spcBef>
              <a:spcAft>
                <a:spcPts val="0"/>
              </a:spcAft>
              <a:buSzPts val="1800"/>
              <a:buChar char="-"/>
            </a:pPr>
            <a:r>
              <a:rPr lang="en"/>
              <a:t>Between groups </a:t>
            </a:r>
            <a:r>
              <a:rPr lang="en"/>
              <a:t>comparison done using ANOVA</a:t>
            </a:r>
            <a:endParaRPr/>
          </a:p>
          <a:p>
            <a:pPr indent="-342900" lvl="0" marL="457200" rtl="0" algn="l">
              <a:spcBef>
                <a:spcPts val="0"/>
              </a:spcBef>
              <a:spcAft>
                <a:spcPts val="0"/>
              </a:spcAft>
              <a:buSzPts val="1800"/>
              <a:buChar char="-"/>
            </a:pPr>
            <a:r>
              <a:rPr lang="en"/>
              <a:t>Pairwise comparison using Tukey HSD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106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Richness</a:t>
            </a:r>
            <a:endParaRPr/>
          </a:p>
        </p:txBody>
      </p:sp>
      <p:sp>
        <p:nvSpPr>
          <p:cNvPr id="139" name="Google Shape;139;p24"/>
          <p:cNvSpPr txBox="1"/>
          <p:nvPr>
            <p:ph idx="1" type="body"/>
          </p:nvPr>
        </p:nvSpPr>
        <p:spPr>
          <a:xfrm>
            <a:off x="311700" y="538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Tropical forest							     Temperate forest</a:t>
            </a:r>
            <a:endParaRPr/>
          </a:p>
          <a:p>
            <a:pPr indent="0" lvl="0" marL="0" rtl="0" algn="l">
              <a:spcBef>
                <a:spcPts val="1200"/>
              </a:spcBef>
              <a:spcAft>
                <a:spcPts val="1200"/>
              </a:spcAft>
              <a:buNone/>
            </a:pPr>
            <a:r>
              <a:t/>
            </a:r>
            <a:endParaRPr/>
          </a:p>
        </p:txBody>
      </p:sp>
      <p:pic>
        <p:nvPicPr>
          <p:cNvPr id="140" name="Google Shape;140;p24"/>
          <p:cNvPicPr preferRelativeResize="0"/>
          <p:nvPr/>
        </p:nvPicPr>
        <p:blipFill rotWithShape="1">
          <a:blip r:embed="rId3">
            <a:alphaModFix/>
          </a:blip>
          <a:srcRect b="0" l="0" r="0" t="39382"/>
          <a:stretch/>
        </p:blipFill>
        <p:spPr>
          <a:xfrm>
            <a:off x="5261698" y="1101526"/>
            <a:ext cx="3617639" cy="877200"/>
          </a:xfrm>
          <a:prstGeom prst="rect">
            <a:avLst/>
          </a:prstGeom>
          <a:noFill/>
          <a:ln>
            <a:noFill/>
          </a:ln>
        </p:spPr>
      </p:pic>
      <p:pic>
        <p:nvPicPr>
          <p:cNvPr id="141" name="Google Shape;141;p24"/>
          <p:cNvPicPr preferRelativeResize="0"/>
          <p:nvPr/>
        </p:nvPicPr>
        <p:blipFill rotWithShape="1">
          <a:blip r:embed="rId4">
            <a:alphaModFix/>
          </a:blip>
          <a:srcRect b="0" l="0" r="0" t="6041"/>
          <a:stretch/>
        </p:blipFill>
        <p:spPr>
          <a:xfrm>
            <a:off x="254625" y="2232775"/>
            <a:ext cx="4871708" cy="2824875"/>
          </a:xfrm>
          <a:prstGeom prst="rect">
            <a:avLst/>
          </a:prstGeom>
          <a:noFill/>
          <a:ln>
            <a:noFill/>
          </a:ln>
        </p:spPr>
      </p:pic>
      <p:pic>
        <p:nvPicPr>
          <p:cNvPr id="142" name="Google Shape;142;p24"/>
          <p:cNvPicPr preferRelativeResize="0"/>
          <p:nvPr/>
        </p:nvPicPr>
        <p:blipFill rotWithShape="1">
          <a:blip r:embed="rId5">
            <a:alphaModFix/>
          </a:blip>
          <a:srcRect b="0" l="0" r="0" t="39842"/>
          <a:stretch/>
        </p:blipFill>
        <p:spPr>
          <a:xfrm>
            <a:off x="254625" y="1101528"/>
            <a:ext cx="3888375" cy="908572"/>
          </a:xfrm>
          <a:prstGeom prst="rect">
            <a:avLst/>
          </a:prstGeom>
          <a:noFill/>
          <a:ln>
            <a:noFill/>
          </a:ln>
        </p:spPr>
      </p:pic>
      <p:pic>
        <p:nvPicPr>
          <p:cNvPr id="143" name="Google Shape;143;p24"/>
          <p:cNvPicPr preferRelativeResize="0"/>
          <p:nvPr/>
        </p:nvPicPr>
        <p:blipFill rotWithShape="1">
          <a:blip r:embed="rId6">
            <a:alphaModFix/>
          </a:blip>
          <a:srcRect b="0" l="0" r="19955" t="5882"/>
          <a:stretch/>
        </p:blipFill>
        <p:spPr>
          <a:xfrm>
            <a:off x="5126315" y="2232775"/>
            <a:ext cx="3888388" cy="2824876"/>
          </a:xfrm>
          <a:prstGeom prst="rect">
            <a:avLst/>
          </a:prstGeom>
          <a:noFill/>
          <a:ln>
            <a:noFill/>
          </a:ln>
        </p:spPr>
      </p:pic>
      <p:sp>
        <p:nvSpPr>
          <p:cNvPr id="144" name="Google Shape;144;p24"/>
          <p:cNvSpPr txBox="1"/>
          <p:nvPr/>
        </p:nvSpPr>
        <p:spPr>
          <a:xfrm>
            <a:off x="6553075" y="2178700"/>
            <a:ext cx="34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a</a:t>
            </a:r>
            <a:endParaRPr sz="1500"/>
          </a:p>
          <a:p>
            <a:pPr indent="0" lvl="0" marL="0" rtl="0" algn="l">
              <a:spcBef>
                <a:spcPts val="0"/>
              </a:spcBef>
              <a:spcAft>
                <a:spcPts val="0"/>
              </a:spcAft>
              <a:buNone/>
            </a:pPr>
            <a:r>
              <a:rPr lang="en" sz="1500">
                <a:solidFill>
                  <a:srgbClr val="0000FF"/>
                </a:solidFill>
              </a:rPr>
              <a:t>b</a:t>
            </a:r>
            <a:endParaRPr sz="1500">
              <a:solidFill>
                <a:srgbClr val="0000FF"/>
              </a:solidFill>
            </a:endParaRPr>
          </a:p>
          <a:p>
            <a:pPr indent="0" lvl="0" marL="0" rtl="0" algn="l">
              <a:spcBef>
                <a:spcPts val="0"/>
              </a:spcBef>
              <a:spcAft>
                <a:spcPts val="0"/>
              </a:spcAft>
              <a:buNone/>
            </a:pPr>
            <a:r>
              <a:rPr lang="en" sz="1500">
                <a:solidFill>
                  <a:srgbClr val="FF0000"/>
                </a:solidFill>
              </a:rPr>
              <a:t>b</a:t>
            </a:r>
            <a:endParaRPr sz="1500">
              <a:solidFill>
                <a:srgbClr val="FF0000"/>
              </a:solidFill>
            </a:endParaRPr>
          </a:p>
        </p:txBody>
      </p:sp>
      <p:pic>
        <p:nvPicPr>
          <p:cNvPr id="145" name="Google Shape;145;p24"/>
          <p:cNvPicPr preferRelativeResize="0"/>
          <p:nvPr/>
        </p:nvPicPr>
        <p:blipFill rotWithShape="1">
          <a:blip r:embed="rId7">
            <a:alphaModFix/>
          </a:blip>
          <a:srcRect b="0" l="0" r="19594" t="5687"/>
          <a:stretch/>
        </p:blipFill>
        <p:spPr>
          <a:xfrm>
            <a:off x="254625" y="2232775"/>
            <a:ext cx="3888374" cy="2817982"/>
          </a:xfrm>
          <a:prstGeom prst="rect">
            <a:avLst/>
          </a:prstGeom>
          <a:noFill/>
          <a:ln>
            <a:noFill/>
          </a:ln>
        </p:spPr>
      </p:pic>
      <p:sp>
        <p:nvSpPr>
          <p:cNvPr id="146" name="Google Shape;146;p24"/>
          <p:cNvSpPr txBox="1"/>
          <p:nvPr/>
        </p:nvSpPr>
        <p:spPr>
          <a:xfrm>
            <a:off x="635625" y="3544050"/>
            <a:ext cx="34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e</a:t>
            </a:r>
            <a:endParaRPr sz="1500"/>
          </a:p>
          <a:p>
            <a:pPr indent="0" lvl="0" marL="0" rtl="0" algn="l">
              <a:spcBef>
                <a:spcPts val="0"/>
              </a:spcBef>
              <a:spcAft>
                <a:spcPts val="0"/>
              </a:spcAft>
              <a:buNone/>
            </a:pPr>
            <a:r>
              <a:rPr lang="en" sz="1500">
                <a:solidFill>
                  <a:srgbClr val="0000FF"/>
                </a:solidFill>
              </a:rPr>
              <a:t>fg</a:t>
            </a:r>
            <a:endParaRPr sz="1500">
              <a:solidFill>
                <a:srgbClr val="0000FF"/>
              </a:solidFill>
            </a:endParaRPr>
          </a:p>
          <a:p>
            <a:pPr indent="0" lvl="0" marL="0" rtl="0" algn="l">
              <a:spcBef>
                <a:spcPts val="0"/>
              </a:spcBef>
              <a:spcAft>
                <a:spcPts val="0"/>
              </a:spcAft>
              <a:buNone/>
            </a:pPr>
            <a:r>
              <a:rPr lang="en" sz="1500">
                <a:solidFill>
                  <a:srgbClr val="FF0000"/>
                </a:solidFill>
              </a:rPr>
              <a:t>g</a:t>
            </a:r>
            <a:endParaRPr sz="1500">
              <a:solidFill>
                <a:srgbClr val="FF0000"/>
              </a:solidFill>
            </a:endParaRPr>
          </a:p>
        </p:txBody>
      </p:sp>
      <p:sp>
        <p:nvSpPr>
          <p:cNvPr id="147" name="Google Shape;147;p24"/>
          <p:cNvSpPr/>
          <p:nvPr/>
        </p:nvSpPr>
        <p:spPr>
          <a:xfrm>
            <a:off x="3397625" y="1101525"/>
            <a:ext cx="745500" cy="572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4"/>
          <p:cNvSpPr/>
          <p:nvPr/>
        </p:nvSpPr>
        <p:spPr>
          <a:xfrm>
            <a:off x="8124550" y="1101525"/>
            <a:ext cx="745500" cy="572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311700" y="538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Tropical forest							     Temperate forest</a:t>
            </a:r>
            <a:endParaRPr/>
          </a:p>
          <a:p>
            <a:pPr indent="0" lvl="0" marL="0" rtl="0" algn="l">
              <a:spcBef>
                <a:spcPts val="1200"/>
              </a:spcBef>
              <a:spcAft>
                <a:spcPts val="1200"/>
              </a:spcAft>
              <a:buNone/>
            </a:pPr>
            <a:r>
              <a:t/>
            </a:r>
            <a:endParaRPr/>
          </a:p>
        </p:txBody>
      </p:sp>
      <p:pic>
        <p:nvPicPr>
          <p:cNvPr id="154" name="Google Shape;154;p25"/>
          <p:cNvPicPr preferRelativeResize="0"/>
          <p:nvPr/>
        </p:nvPicPr>
        <p:blipFill rotWithShape="1">
          <a:blip r:embed="rId3">
            <a:alphaModFix/>
          </a:blip>
          <a:srcRect b="0" l="0" r="0" t="39602"/>
          <a:stretch/>
        </p:blipFill>
        <p:spPr>
          <a:xfrm>
            <a:off x="4922925" y="1142875"/>
            <a:ext cx="4041825" cy="945425"/>
          </a:xfrm>
          <a:prstGeom prst="rect">
            <a:avLst/>
          </a:prstGeom>
          <a:noFill/>
          <a:ln>
            <a:noFill/>
          </a:ln>
        </p:spPr>
      </p:pic>
      <p:pic>
        <p:nvPicPr>
          <p:cNvPr id="155" name="Google Shape;155;p25"/>
          <p:cNvPicPr preferRelativeResize="0"/>
          <p:nvPr/>
        </p:nvPicPr>
        <p:blipFill rotWithShape="1">
          <a:blip r:embed="rId4">
            <a:alphaModFix/>
          </a:blip>
          <a:srcRect b="0" l="0" r="0" t="6323"/>
          <a:stretch/>
        </p:blipFill>
        <p:spPr>
          <a:xfrm>
            <a:off x="68725" y="2201100"/>
            <a:ext cx="4981053" cy="2879675"/>
          </a:xfrm>
          <a:prstGeom prst="rect">
            <a:avLst/>
          </a:prstGeom>
          <a:noFill/>
          <a:ln>
            <a:noFill/>
          </a:ln>
        </p:spPr>
      </p:pic>
      <p:pic>
        <p:nvPicPr>
          <p:cNvPr id="156" name="Google Shape;156;p25"/>
          <p:cNvPicPr preferRelativeResize="0"/>
          <p:nvPr/>
        </p:nvPicPr>
        <p:blipFill rotWithShape="1">
          <a:blip r:embed="rId5">
            <a:alphaModFix/>
          </a:blip>
          <a:srcRect b="0" l="0" r="0" t="39242"/>
          <a:stretch/>
        </p:blipFill>
        <p:spPr>
          <a:xfrm>
            <a:off x="399475" y="1142674"/>
            <a:ext cx="4014775" cy="945826"/>
          </a:xfrm>
          <a:prstGeom prst="rect">
            <a:avLst/>
          </a:prstGeom>
          <a:noFill/>
          <a:ln>
            <a:noFill/>
          </a:ln>
        </p:spPr>
      </p:pic>
      <p:pic>
        <p:nvPicPr>
          <p:cNvPr id="157" name="Google Shape;157;p25"/>
          <p:cNvPicPr preferRelativeResize="0"/>
          <p:nvPr/>
        </p:nvPicPr>
        <p:blipFill rotWithShape="1">
          <a:blip r:embed="rId6">
            <a:alphaModFix/>
          </a:blip>
          <a:srcRect b="0" l="0" r="20012" t="6138"/>
          <a:stretch/>
        </p:blipFill>
        <p:spPr>
          <a:xfrm>
            <a:off x="5049775" y="2201100"/>
            <a:ext cx="3971965" cy="2879676"/>
          </a:xfrm>
          <a:prstGeom prst="rect">
            <a:avLst/>
          </a:prstGeom>
          <a:noFill/>
          <a:ln>
            <a:noFill/>
          </a:ln>
        </p:spPr>
      </p:pic>
      <p:sp>
        <p:nvSpPr>
          <p:cNvPr id="158" name="Google Shape;158;p25"/>
          <p:cNvSpPr txBox="1"/>
          <p:nvPr/>
        </p:nvSpPr>
        <p:spPr>
          <a:xfrm>
            <a:off x="6540550" y="2354175"/>
            <a:ext cx="34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b</a:t>
            </a:r>
            <a:endParaRPr sz="1500"/>
          </a:p>
          <a:p>
            <a:pPr indent="0" lvl="0" marL="0" rtl="0" algn="l">
              <a:spcBef>
                <a:spcPts val="0"/>
              </a:spcBef>
              <a:spcAft>
                <a:spcPts val="0"/>
              </a:spcAft>
              <a:buNone/>
            </a:pPr>
            <a:r>
              <a:rPr lang="en" sz="1500">
                <a:solidFill>
                  <a:srgbClr val="0000FF"/>
                </a:solidFill>
              </a:rPr>
              <a:t>b</a:t>
            </a:r>
            <a:endParaRPr sz="1500">
              <a:solidFill>
                <a:srgbClr val="0000FF"/>
              </a:solidFill>
            </a:endParaRPr>
          </a:p>
          <a:p>
            <a:pPr indent="0" lvl="0" marL="0" rtl="0" algn="l">
              <a:spcBef>
                <a:spcPts val="0"/>
              </a:spcBef>
              <a:spcAft>
                <a:spcPts val="0"/>
              </a:spcAft>
              <a:buNone/>
            </a:pPr>
            <a:r>
              <a:rPr lang="en" sz="1500">
                <a:solidFill>
                  <a:srgbClr val="FF0000"/>
                </a:solidFill>
              </a:rPr>
              <a:t>b</a:t>
            </a:r>
            <a:endParaRPr sz="1500">
              <a:solidFill>
                <a:srgbClr val="FF0000"/>
              </a:solidFill>
            </a:endParaRPr>
          </a:p>
        </p:txBody>
      </p:sp>
      <p:pic>
        <p:nvPicPr>
          <p:cNvPr id="159" name="Google Shape;159;p25"/>
          <p:cNvPicPr preferRelativeResize="0"/>
          <p:nvPr/>
        </p:nvPicPr>
        <p:blipFill rotWithShape="1">
          <a:blip r:embed="rId7">
            <a:alphaModFix/>
          </a:blip>
          <a:srcRect b="0" l="0" r="19775" t="6742"/>
          <a:stretch/>
        </p:blipFill>
        <p:spPr>
          <a:xfrm>
            <a:off x="68725" y="2199124"/>
            <a:ext cx="4014777" cy="2883638"/>
          </a:xfrm>
          <a:prstGeom prst="rect">
            <a:avLst/>
          </a:prstGeom>
          <a:noFill/>
          <a:ln>
            <a:noFill/>
          </a:ln>
        </p:spPr>
      </p:pic>
      <p:sp>
        <p:nvSpPr>
          <p:cNvPr id="160" name="Google Shape;160;p25"/>
          <p:cNvSpPr txBox="1"/>
          <p:nvPr>
            <p:ph type="title"/>
          </p:nvPr>
        </p:nvSpPr>
        <p:spPr>
          <a:xfrm>
            <a:off x="311700" y="106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Simpson’s diversity</a:t>
            </a:r>
            <a:endParaRPr/>
          </a:p>
        </p:txBody>
      </p:sp>
      <p:sp>
        <p:nvSpPr>
          <p:cNvPr id="161" name="Google Shape;161;p25"/>
          <p:cNvSpPr/>
          <p:nvPr/>
        </p:nvSpPr>
        <p:spPr>
          <a:xfrm>
            <a:off x="3548025" y="1117825"/>
            <a:ext cx="814500" cy="572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5"/>
          <p:cNvSpPr/>
          <p:nvPr/>
        </p:nvSpPr>
        <p:spPr>
          <a:xfrm>
            <a:off x="8074400" y="1153875"/>
            <a:ext cx="814500" cy="572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106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Shannon diversity</a:t>
            </a:r>
            <a:endParaRPr/>
          </a:p>
        </p:txBody>
      </p:sp>
      <p:pic>
        <p:nvPicPr>
          <p:cNvPr id="168" name="Google Shape;168;p26"/>
          <p:cNvPicPr preferRelativeResize="0"/>
          <p:nvPr/>
        </p:nvPicPr>
        <p:blipFill rotWithShape="1">
          <a:blip r:embed="rId3">
            <a:alphaModFix/>
          </a:blip>
          <a:srcRect b="0" l="76850" r="0" t="9477"/>
          <a:stretch/>
        </p:blipFill>
        <p:spPr>
          <a:xfrm>
            <a:off x="3873875" y="2124225"/>
            <a:ext cx="1140501" cy="2884150"/>
          </a:xfrm>
          <a:prstGeom prst="rect">
            <a:avLst/>
          </a:prstGeom>
          <a:noFill/>
          <a:ln>
            <a:noFill/>
          </a:ln>
        </p:spPr>
      </p:pic>
      <p:pic>
        <p:nvPicPr>
          <p:cNvPr id="169" name="Google Shape;169;p26"/>
          <p:cNvPicPr preferRelativeResize="0"/>
          <p:nvPr/>
        </p:nvPicPr>
        <p:blipFill rotWithShape="1">
          <a:blip r:embed="rId4">
            <a:alphaModFix/>
          </a:blip>
          <a:srcRect b="0" l="0" r="20146" t="6384"/>
          <a:stretch/>
        </p:blipFill>
        <p:spPr>
          <a:xfrm>
            <a:off x="5084575" y="2124225"/>
            <a:ext cx="3852601" cy="2790650"/>
          </a:xfrm>
          <a:prstGeom prst="rect">
            <a:avLst/>
          </a:prstGeom>
          <a:noFill/>
          <a:ln>
            <a:noFill/>
          </a:ln>
        </p:spPr>
      </p:pic>
      <p:pic>
        <p:nvPicPr>
          <p:cNvPr id="170" name="Google Shape;170;p26"/>
          <p:cNvPicPr preferRelativeResize="0"/>
          <p:nvPr/>
        </p:nvPicPr>
        <p:blipFill rotWithShape="1">
          <a:blip r:embed="rId5">
            <a:alphaModFix/>
          </a:blip>
          <a:srcRect b="0" l="0" r="19871" t="6340"/>
          <a:stretch/>
        </p:blipFill>
        <p:spPr>
          <a:xfrm>
            <a:off x="87725" y="2217725"/>
            <a:ext cx="3864329" cy="2790650"/>
          </a:xfrm>
          <a:prstGeom prst="rect">
            <a:avLst/>
          </a:prstGeom>
          <a:noFill/>
          <a:ln>
            <a:noFill/>
          </a:ln>
        </p:spPr>
      </p:pic>
      <p:sp>
        <p:nvSpPr>
          <p:cNvPr id="171" name="Google Shape;171;p26"/>
          <p:cNvSpPr txBox="1"/>
          <p:nvPr>
            <p:ph idx="1" type="body"/>
          </p:nvPr>
        </p:nvSpPr>
        <p:spPr>
          <a:xfrm>
            <a:off x="311700" y="538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Tropical forest							     Temperate forest</a:t>
            </a:r>
            <a:endParaRPr/>
          </a:p>
          <a:p>
            <a:pPr indent="0" lvl="0" marL="0" rtl="0" algn="l">
              <a:spcBef>
                <a:spcPts val="1200"/>
              </a:spcBef>
              <a:spcAft>
                <a:spcPts val="1200"/>
              </a:spcAft>
              <a:buNone/>
            </a:pPr>
            <a:r>
              <a:t/>
            </a:r>
            <a:endParaRPr/>
          </a:p>
        </p:txBody>
      </p:sp>
      <p:pic>
        <p:nvPicPr>
          <p:cNvPr id="172" name="Google Shape;172;p26"/>
          <p:cNvPicPr preferRelativeResize="0"/>
          <p:nvPr/>
        </p:nvPicPr>
        <p:blipFill>
          <a:blip r:embed="rId6">
            <a:alphaModFix/>
          </a:blip>
          <a:stretch>
            <a:fillRect/>
          </a:stretch>
        </p:blipFill>
        <p:spPr>
          <a:xfrm>
            <a:off x="311700" y="1060700"/>
            <a:ext cx="4260300" cy="963283"/>
          </a:xfrm>
          <a:prstGeom prst="rect">
            <a:avLst/>
          </a:prstGeom>
          <a:noFill/>
          <a:ln>
            <a:noFill/>
          </a:ln>
        </p:spPr>
      </p:pic>
      <p:pic>
        <p:nvPicPr>
          <p:cNvPr id="173" name="Google Shape;173;p26"/>
          <p:cNvPicPr preferRelativeResize="0"/>
          <p:nvPr/>
        </p:nvPicPr>
        <p:blipFill rotWithShape="1">
          <a:blip r:embed="rId7">
            <a:alphaModFix/>
          </a:blip>
          <a:srcRect b="0" l="0" r="0" t="36061"/>
          <a:stretch/>
        </p:blipFill>
        <p:spPr>
          <a:xfrm>
            <a:off x="5084575" y="1005025"/>
            <a:ext cx="3747726" cy="655500"/>
          </a:xfrm>
          <a:prstGeom prst="rect">
            <a:avLst/>
          </a:prstGeom>
          <a:noFill/>
          <a:ln>
            <a:noFill/>
          </a:ln>
        </p:spPr>
      </p:pic>
      <p:sp>
        <p:nvSpPr>
          <p:cNvPr id="174" name="Google Shape;174;p26"/>
          <p:cNvSpPr/>
          <p:nvPr/>
        </p:nvSpPr>
        <p:spPr>
          <a:xfrm>
            <a:off x="3660825" y="1046425"/>
            <a:ext cx="664200" cy="572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6"/>
          <p:cNvSpPr/>
          <p:nvPr/>
        </p:nvSpPr>
        <p:spPr>
          <a:xfrm>
            <a:off x="8329375" y="1005025"/>
            <a:ext cx="607800" cy="572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81" name="Google Shape;181;p27"/>
          <p:cNvSpPr txBox="1"/>
          <p:nvPr>
            <p:ph idx="1" type="body"/>
          </p:nvPr>
        </p:nvSpPr>
        <p:spPr>
          <a:xfrm>
            <a:off x="311700" y="592400"/>
            <a:ext cx="8520600" cy="4501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In Temperate forests: Overall s</a:t>
            </a:r>
            <a:r>
              <a:rPr lang="en"/>
              <a:t>pecies</a:t>
            </a:r>
            <a:r>
              <a:rPr lang="en"/>
              <a:t> diversity decreases from high light environment to low light environment. </a:t>
            </a:r>
            <a:endParaRPr/>
          </a:p>
          <a:p>
            <a:pPr indent="-310832" lvl="1" marL="914400" rtl="0" algn="l">
              <a:spcBef>
                <a:spcPts val="0"/>
              </a:spcBef>
              <a:spcAft>
                <a:spcPts val="0"/>
              </a:spcAft>
              <a:buSzPct val="100000"/>
              <a:buChar char="○"/>
            </a:pPr>
            <a:r>
              <a:rPr lang="en"/>
              <a:t>Primarily driven by </a:t>
            </a:r>
            <a:r>
              <a:rPr b="1" lang="en"/>
              <a:t>dominant</a:t>
            </a:r>
            <a:r>
              <a:rPr lang="en"/>
              <a:t> EcM trees. </a:t>
            </a:r>
            <a:r>
              <a:rPr lang="en"/>
              <a:t> </a:t>
            </a:r>
            <a:endParaRPr/>
          </a:p>
          <a:p>
            <a:pPr indent="0" lvl="0" marL="914400" rtl="0" algn="l">
              <a:spcBef>
                <a:spcPts val="1200"/>
              </a:spcBef>
              <a:spcAft>
                <a:spcPts val="0"/>
              </a:spcAft>
              <a:buNone/>
            </a:pPr>
            <a:r>
              <a:t/>
            </a:r>
            <a:endParaRPr/>
          </a:p>
          <a:p>
            <a:pPr indent="-334327" lvl="0" marL="457200" rtl="0" algn="l">
              <a:spcBef>
                <a:spcPts val="1200"/>
              </a:spcBef>
              <a:spcAft>
                <a:spcPts val="0"/>
              </a:spcAft>
              <a:buSzPct val="100000"/>
              <a:buChar char="●"/>
            </a:pPr>
            <a:r>
              <a:rPr lang="en"/>
              <a:t>In tropical forests : Overall, very few species appear to occupy high light environments occupy.  Most species appear to occupy mid canopy positions and understory positions. </a:t>
            </a:r>
            <a:endParaRPr/>
          </a:p>
          <a:p>
            <a:pPr indent="-310832" lvl="1" marL="914400" rtl="0" algn="l">
              <a:spcBef>
                <a:spcPts val="0"/>
              </a:spcBef>
              <a:spcAft>
                <a:spcPts val="0"/>
              </a:spcAft>
              <a:buSzPct val="100000"/>
              <a:buChar char="○"/>
            </a:pPr>
            <a:r>
              <a:rPr lang="en"/>
              <a:t>Primarily driven by </a:t>
            </a:r>
            <a:r>
              <a:rPr b="1" lang="en"/>
              <a:t>dominant</a:t>
            </a:r>
            <a:r>
              <a:rPr lang="en"/>
              <a:t> AM trees.  </a:t>
            </a:r>
            <a:r>
              <a:rPr lang="en"/>
              <a:t> </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Synthesis : Most species appear to be adapted to high light environments in Temperate forests with EcMs dominating canopy.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In tropical forests : Most species appear to be adapted to low light environments with AM dominating in terms of diversity.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126150" y="273325"/>
            <a:ext cx="8891677" cy="4596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623400" y="168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Abiotic gradients </a:t>
            </a:r>
            <a:r>
              <a:rPr lang="en"/>
              <a:t>structure forest communities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2709187" y="740850"/>
            <a:ext cx="3725626" cy="4402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162900" y="260925"/>
            <a:ext cx="4833300" cy="29040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Clr>
                <a:schemeClr val="dk1"/>
              </a:buClr>
              <a:buSzPts val="1100"/>
              <a:buFont typeface="Arial"/>
              <a:buNone/>
            </a:pPr>
            <a:r>
              <a:rPr lang="en" sz="1600">
                <a:solidFill>
                  <a:schemeClr val="dk1"/>
                </a:solidFill>
              </a:rPr>
              <a:t>•Most tree species are known to associate with mutualistic mycorrhizal fungi to acquire scarce nutrients important for growth.</a:t>
            </a:r>
            <a:endParaRPr sz="16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600">
                <a:solidFill>
                  <a:schemeClr val="dk1"/>
                </a:solidFill>
              </a:rPr>
              <a:t>•Woody plants predominantly associate with either Arbuscular mycorrhizal fungi (AMF) or Ectomycorrhizal fungi (EMF).</a:t>
            </a:r>
            <a:endParaRPr sz="16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600">
                <a:solidFill>
                  <a:schemeClr val="dk1"/>
                </a:solidFill>
              </a:rPr>
              <a:t>•Both types of associations are related to distinctively different strategies of nutrient acquisition and cycling.</a:t>
            </a:r>
            <a:endParaRPr sz="1600">
              <a:solidFill>
                <a:schemeClr val="dk1"/>
              </a:solidFill>
            </a:endParaRPr>
          </a:p>
          <a:p>
            <a:pPr indent="0" lvl="0" marL="0" rtl="0" algn="l">
              <a:spcBef>
                <a:spcPts val="0"/>
              </a:spcBef>
              <a:spcAft>
                <a:spcPts val="0"/>
              </a:spcAft>
              <a:buNone/>
            </a:pPr>
            <a:r>
              <a:t/>
            </a:r>
            <a:endParaRPr sz="1600">
              <a:solidFill>
                <a:schemeClr val="dk2"/>
              </a:solidFill>
            </a:endParaRPr>
          </a:p>
        </p:txBody>
      </p:sp>
      <p:pic>
        <p:nvPicPr>
          <p:cNvPr id="68" name="Google Shape;68;p15"/>
          <p:cNvPicPr preferRelativeResize="0"/>
          <p:nvPr/>
        </p:nvPicPr>
        <p:blipFill>
          <a:blip r:embed="rId3">
            <a:alphaModFix/>
          </a:blip>
          <a:stretch>
            <a:fillRect/>
          </a:stretch>
        </p:blipFill>
        <p:spPr>
          <a:xfrm>
            <a:off x="5066100" y="260925"/>
            <a:ext cx="3479125" cy="4390900"/>
          </a:xfrm>
          <a:prstGeom prst="rect">
            <a:avLst/>
          </a:prstGeom>
          <a:noFill/>
          <a:ln>
            <a:noFill/>
          </a:ln>
        </p:spPr>
      </p:pic>
      <p:pic>
        <p:nvPicPr>
          <p:cNvPr id="69" name="Google Shape;69;p15"/>
          <p:cNvPicPr preferRelativeResize="0"/>
          <p:nvPr/>
        </p:nvPicPr>
        <p:blipFill>
          <a:blip r:embed="rId4">
            <a:alphaModFix/>
          </a:blip>
          <a:stretch>
            <a:fillRect/>
          </a:stretch>
        </p:blipFill>
        <p:spPr>
          <a:xfrm>
            <a:off x="5296350" y="4651831"/>
            <a:ext cx="4387125" cy="311475"/>
          </a:xfrm>
          <a:prstGeom prst="rect">
            <a:avLst/>
          </a:prstGeom>
          <a:noFill/>
          <a:ln>
            <a:noFill/>
          </a:ln>
        </p:spPr>
      </p:pic>
      <p:pic>
        <p:nvPicPr>
          <p:cNvPr id="70" name="Google Shape;70;p15"/>
          <p:cNvPicPr preferRelativeResize="0"/>
          <p:nvPr/>
        </p:nvPicPr>
        <p:blipFill>
          <a:blip r:embed="rId5">
            <a:alphaModFix/>
          </a:blip>
          <a:stretch>
            <a:fillRect/>
          </a:stretch>
        </p:blipFill>
        <p:spPr>
          <a:xfrm>
            <a:off x="2558025" y="2707100"/>
            <a:ext cx="2095500" cy="26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14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Mycorrhiza likely to mediate tree response to abiotic gradients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982000" y="1810904"/>
            <a:ext cx="6781250" cy="244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0" y="660504"/>
            <a:ext cx="9144000" cy="38224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2301627" y="0"/>
            <a:ext cx="4540747" cy="5143501"/>
          </a:xfrm>
          <a:prstGeom prst="rect">
            <a:avLst/>
          </a:prstGeom>
          <a:noFill/>
          <a:ln>
            <a:noFill/>
          </a:ln>
        </p:spPr>
      </p:pic>
      <p:sp>
        <p:nvSpPr>
          <p:cNvPr id="92" name="Google Shape;92;p18"/>
          <p:cNvSpPr txBox="1"/>
          <p:nvPr/>
        </p:nvSpPr>
        <p:spPr>
          <a:xfrm>
            <a:off x="6979825" y="4568875"/>
            <a:ext cx="219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(Johnson 2023)</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vertical gradient in canopy light exposure correspond to change in species diversity?</a:t>
            </a:r>
            <a:endParaRPr/>
          </a:p>
          <a:p>
            <a:pPr indent="-342900" lvl="0" marL="457200" rtl="0" algn="l">
              <a:spcBef>
                <a:spcPts val="1200"/>
              </a:spcBef>
              <a:spcAft>
                <a:spcPts val="0"/>
              </a:spcAft>
              <a:buSzPts val="1800"/>
              <a:buAutoNum type="arabicPeriod"/>
            </a:pPr>
            <a:r>
              <a:rPr lang="en"/>
              <a:t>Does the nature of mycorrhizal association affect this?</a:t>
            </a:r>
            <a:endParaRPr/>
          </a:p>
          <a:p>
            <a:pPr indent="-342900" lvl="0" marL="457200" rtl="0" algn="l">
              <a:spcBef>
                <a:spcPts val="0"/>
              </a:spcBef>
              <a:spcAft>
                <a:spcPts val="0"/>
              </a:spcAft>
              <a:buSzPts val="1800"/>
              <a:buAutoNum type="arabicPeriod"/>
            </a:pPr>
            <a:r>
              <a:rPr lang="en"/>
              <a:t>IS the tropical and temperate forest likely to have different trends? </a:t>
            </a:r>
            <a:endParaRPr/>
          </a:p>
          <a:p>
            <a:pPr indent="0" lvl="0" marL="0" rtl="0" algn="l">
              <a:spcBef>
                <a:spcPts val="1200"/>
              </a:spcBef>
              <a:spcAft>
                <a:spcPts val="1200"/>
              </a:spcAft>
              <a:buNone/>
            </a:pPr>
            <a:r>
              <a:t/>
            </a:r>
            <a:endParaRPr/>
          </a:p>
        </p:txBody>
      </p:sp>
      <p:pic>
        <p:nvPicPr>
          <p:cNvPr id="99" name="Google Shape;99;p19"/>
          <p:cNvPicPr preferRelativeResize="0"/>
          <p:nvPr/>
        </p:nvPicPr>
        <p:blipFill>
          <a:blip r:embed="rId3">
            <a:alphaModFix/>
          </a:blip>
          <a:stretch>
            <a:fillRect/>
          </a:stretch>
        </p:blipFill>
        <p:spPr>
          <a:xfrm>
            <a:off x="2228488" y="2716546"/>
            <a:ext cx="4687023" cy="2281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Sites</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Ecosystems</a:t>
            </a:r>
            <a:endParaRPr/>
          </a:p>
          <a:p>
            <a:pPr indent="-342900" lvl="0" marL="457200" rtl="0" algn="l">
              <a:spcBef>
                <a:spcPts val="1200"/>
              </a:spcBef>
              <a:spcAft>
                <a:spcPts val="0"/>
              </a:spcAft>
              <a:buSzPts val="1800"/>
              <a:buChar char="-"/>
            </a:pPr>
            <a:r>
              <a:rPr lang="en"/>
              <a:t>Lambir Hills</a:t>
            </a:r>
            <a:r>
              <a:rPr lang="en"/>
              <a:t> National Park</a:t>
            </a:r>
            <a:r>
              <a:rPr lang="en"/>
              <a:t>, Malaysia (Tropical forest)</a:t>
            </a:r>
            <a:endParaRPr/>
          </a:p>
          <a:p>
            <a:pPr indent="-342900" lvl="0" marL="457200" rtl="0" algn="l">
              <a:spcBef>
                <a:spcPts val="0"/>
              </a:spcBef>
              <a:spcAft>
                <a:spcPts val="0"/>
              </a:spcAft>
              <a:buSzPts val="1800"/>
              <a:buChar char="-"/>
            </a:pPr>
            <a:r>
              <a:rPr lang="en"/>
              <a:t>Lilly Dickey Woods, Indiana (Temperate forest)</a:t>
            </a:r>
            <a:endParaRPr/>
          </a:p>
          <a:p>
            <a:pPr indent="-342900" lvl="0" marL="457200" rtl="0" algn="l">
              <a:spcBef>
                <a:spcPts val="0"/>
              </a:spcBef>
              <a:spcAft>
                <a:spcPts val="0"/>
              </a:spcAft>
              <a:buSzPts val="1800"/>
              <a:buChar char="-"/>
            </a:pPr>
            <a:r>
              <a:rPr lang="en"/>
              <a:t>Both, 25 ha by 30*30m grid plots</a:t>
            </a:r>
            <a:endParaRPr/>
          </a:p>
          <a:p>
            <a:pPr indent="0" lvl="0" marL="0" rtl="0" algn="l">
              <a:spcBef>
                <a:spcPts val="1200"/>
              </a:spcBef>
              <a:spcAft>
                <a:spcPts val="0"/>
              </a:spcAft>
              <a:buNone/>
            </a:pPr>
            <a:r>
              <a:rPr lang="en"/>
              <a:t>Organisms</a:t>
            </a:r>
            <a:endParaRPr/>
          </a:p>
          <a:p>
            <a:pPr indent="-342900" lvl="0" marL="457200" rtl="0" algn="l">
              <a:spcBef>
                <a:spcPts val="1200"/>
              </a:spcBef>
              <a:spcAft>
                <a:spcPts val="0"/>
              </a:spcAft>
              <a:buSzPts val="1800"/>
              <a:buChar char="-"/>
            </a:pPr>
            <a:r>
              <a:rPr lang="en"/>
              <a:t>Woody plants, sites with AM and EcM</a:t>
            </a:r>
            <a:endParaRPr/>
          </a:p>
          <a:p>
            <a:pPr indent="0" lvl="0" marL="0" rtl="0" algn="l">
              <a:spcBef>
                <a:spcPts val="1200"/>
              </a:spcBef>
              <a:spcAft>
                <a:spcPts val="1200"/>
              </a:spcAft>
              <a:buNone/>
            </a:pPr>
            <a:r>
              <a:t/>
            </a:r>
            <a:endParaRPr/>
          </a:p>
        </p:txBody>
      </p:sp>
      <p:pic>
        <p:nvPicPr>
          <p:cNvPr id="106" name="Google Shape;106;p20"/>
          <p:cNvPicPr preferRelativeResize="0"/>
          <p:nvPr/>
        </p:nvPicPr>
        <p:blipFill rotWithShape="1">
          <a:blip r:embed="rId3">
            <a:alphaModFix/>
          </a:blip>
          <a:srcRect b="16212" l="0" r="0" t="0"/>
          <a:stretch/>
        </p:blipFill>
        <p:spPr>
          <a:xfrm>
            <a:off x="6362375" y="0"/>
            <a:ext cx="2781625" cy="2337452"/>
          </a:xfrm>
          <a:prstGeom prst="rect">
            <a:avLst/>
          </a:prstGeom>
          <a:noFill/>
          <a:ln>
            <a:noFill/>
          </a:ln>
        </p:spPr>
      </p:pic>
      <p:pic>
        <p:nvPicPr>
          <p:cNvPr id="107" name="Google Shape;107;p20"/>
          <p:cNvPicPr preferRelativeResize="0"/>
          <p:nvPr/>
        </p:nvPicPr>
        <p:blipFill rotWithShape="1">
          <a:blip r:embed="rId4">
            <a:alphaModFix/>
          </a:blip>
          <a:srcRect b="18586" l="0" r="0" t="0"/>
          <a:stretch/>
        </p:blipFill>
        <p:spPr>
          <a:xfrm>
            <a:off x="6362375" y="2337452"/>
            <a:ext cx="2781625" cy="23374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446500" y="1286400"/>
            <a:ext cx="4344576" cy="3597818"/>
          </a:xfrm>
          <a:prstGeom prst="rect">
            <a:avLst/>
          </a:prstGeom>
          <a:noFill/>
          <a:ln>
            <a:noFill/>
          </a:ln>
        </p:spPr>
      </p:pic>
      <p:pic>
        <p:nvPicPr>
          <p:cNvPr id="113" name="Google Shape;113;p21"/>
          <p:cNvPicPr preferRelativeResize="0"/>
          <p:nvPr/>
        </p:nvPicPr>
        <p:blipFill>
          <a:blip r:embed="rId4">
            <a:alphaModFix/>
          </a:blip>
          <a:stretch>
            <a:fillRect/>
          </a:stretch>
        </p:blipFill>
        <p:spPr>
          <a:xfrm>
            <a:off x="4694625" y="2377650"/>
            <a:ext cx="4234100" cy="2251375"/>
          </a:xfrm>
          <a:prstGeom prst="rect">
            <a:avLst/>
          </a:prstGeom>
          <a:noFill/>
          <a:ln>
            <a:noFill/>
          </a:ln>
        </p:spPr>
      </p:pic>
      <p:pic>
        <p:nvPicPr>
          <p:cNvPr id="114" name="Google Shape;114;p21"/>
          <p:cNvPicPr preferRelativeResize="0"/>
          <p:nvPr/>
        </p:nvPicPr>
        <p:blipFill>
          <a:blip r:embed="rId5">
            <a:alphaModFix/>
          </a:blip>
          <a:stretch>
            <a:fillRect/>
          </a:stretch>
        </p:blipFill>
        <p:spPr>
          <a:xfrm>
            <a:off x="5351462" y="1179875"/>
            <a:ext cx="2920448" cy="964825"/>
          </a:xfrm>
          <a:prstGeom prst="rect">
            <a:avLst/>
          </a:prstGeom>
          <a:noFill/>
          <a:ln>
            <a:noFill/>
          </a:ln>
        </p:spPr>
      </p:pic>
      <p:sp>
        <p:nvSpPr>
          <p:cNvPr id="115" name="Google Shape;115;p21"/>
          <p:cNvSpPr txBox="1"/>
          <p:nvPr/>
        </p:nvSpPr>
        <p:spPr>
          <a:xfrm>
            <a:off x="7181300" y="515825"/>
            <a:ext cx="202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2"/>
                </a:solidFill>
              </a:rPr>
              <a:t>(Rüger et al., 2020) </a:t>
            </a:r>
            <a:endParaRPr sz="1200"/>
          </a:p>
        </p:txBody>
      </p:sp>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Quantifying canopy light environment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